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0" r:id="rId17"/>
    <p:sldId id="271" r:id="rId18"/>
    <p:sldId id="272" r:id="rId19"/>
    <p:sldId id="273" r:id="rId20"/>
    <p:sldId id="276" r:id="rId21"/>
    <p:sldId id="275" r:id="rId2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2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-1420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0838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383E6-096C-0AED-7420-ACA1D40D5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549345-F41A-9D43-102D-CFCFD62119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D8671E-268E-CB8F-CA26-F446F4DD24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A4DEA-1272-C7C8-AAD2-F1C71EBB07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0242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0519D-89F6-93FD-5C56-924CA49B1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1F5EBF-EEFB-8A56-CC17-E27FA8E44D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4902C9-195F-A6F5-AD4B-B34B67D6B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C7421D-36C3-8FBF-3617-957DFEA0B5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912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57EAF-24AA-4FD2-E7AC-9C63D3737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3BFC9E-D7BE-1D13-2DB3-4429592EBC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146E63-F4BB-E853-FD4F-570B398F8D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C6BFE1-EBBE-F3F8-2D07-90B5273A70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76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rgvclinic@gmail.com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2051792" y="0"/>
            <a:ext cx="109728" cy="685800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675120"/>
            <a:ext cx="12161520" cy="18288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9728" y="457200"/>
            <a:ext cx="119420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kern="0" spc="800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Robert W. Alexander, MD, FICS * </a:t>
            </a:r>
            <a:r>
              <a:rPr lang="en-US" sz="2200" b="1" kern="0" spc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Summit ARTS 2026</a:t>
            </a:r>
            <a:endParaRPr lang="en-US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1097280"/>
            <a:ext cx="112471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“From Anecdote to Evidence”</a:t>
            </a:r>
            <a:endParaRPr lang="en-US" sz="6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 5"/>
          <p:cNvSpPr/>
          <p:nvPr/>
        </p:nvSpPr>
        <p:spPr>
          <a:xfrm>
            <a:off x="288099" y="2514600"/>
            <a:ext cx="11624153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i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Why Measuring What We Deploy Changes Everything !!</a:t>
            </a:r>
            <a:endParaRPr lang="en-US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hape 6"/>
          <p:cNvSpPr/>
          <p:nvPr/>
        </p:nvSpPr>
        <p:spPr>
          <a:xfrm>
            <a:off x="2286000" y="3520440"/>
            <a:ext cx="7589520" cy="4572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3703320"/>
            <a:ext cx="112471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Vocabulary, standards, and the clinical imperative of establishing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dose–response relationships in tissue stromal vascular fraction (tSVF)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and high-density platelet-rich plasma (HD-PRP) therapies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8"/>
          <p:cNvSpPr/>
          <p:nvPr/>
        </p:nvSpPr>
        <p:spPr>
          <a:xfrm>
            <a:off x="457200" y="585216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B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Medicine  |  Point-of-Care Standardization</a:t>
            </a:r>
            <a:endParaRPr lang="en-US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972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0480" y="182880"/>
            <a:ext cx="1216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III.  NEW CENTRIFUGE AS A MEASUREMENT PLATFORM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11247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The Conceptual Shift: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 purpose-configured, programmable, HEATED CHAMBER Centrifuge system paired with simple cytometric analysis becomes an affordable: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3154680"/>
            <a:ext cx="112471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“MEASUREMENT PLATFORM”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3977640"/>
            <a:ext cx="11247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— NOT merely an output device.</a:t>
            </a:r>
            <a:endParaRPr lang="en-US" sz="4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hape 6"/>
          <p:cNvSpPr/>
          <p:nvPr/>
        </p:nvSpPr>
        <p:spPr>
          <a:xfrm>
            <a:off x="457200" y="4709160"/>
            <a:ext cx="11247120" cy="4572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199" y="4892040"/>
            <a:ext cx="11079271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Time cost: ~5–15 minutes added to procedure preparation phase</a:t>
            </a:r>
            <a:endParaRPr lang="en-US" sz="32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8"/>
          <p:cNvSpPr/>
          <p:nvPr/>
        </p:nvSpPr>
        <p:spPr>
          <a:xfrm>
            <a:off x="30480" y="5394960"/>
            <a:ext cx="1216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D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Informational gain: Documented </a:t>
            </a:r>
            <a:r>
              <a:rPr lang="en-US" sz="3200" b="1" u="sng" dirty="0">
                <a:solidFill>
                  <a:srgbClr val="FFD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Content</a:t>
            </a:r>
            <a:r>
              <a:rPr lang="en-US" sz="3200" b="1" dirty="0">
                <a:solidFill>
                  <a:srgbClr val="FFD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vs. Documented </a:t>
            </a:r>
            <a:r>
              <a:rPr lang="en-US" sz="3200" b="1" u="sng" dirty="0">
                <a:solidFill>
                  <a:srgbClr val="FFD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GUESS</a:t>
            </a:r>
            <a:endParaRPr lang="en-US" sz="32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 9"/>
          <p:cNvSpPr/>
          <p:nvPr/>
        </p:nvSpPr>
        <p:spPr>
          <a:xfrm>
            <a:off x="243840" y="6309360"/>
            <a:ext cx="11612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Medicine | Point-of-Care Standardization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10"/>
          <p:cNvSpPr/>
          <p:nvPr/>
        </p:nvSpPr>
        <p:spPr>
          <a:xfrm>
            <a:off x="11536470" y="6492240"/>
            <a:ext cx="53361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82880"/>
            <a:ext cx="1219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Measurement Platform Workflow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11430000" cy="4572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051560"/>
            <a:ext cx="2240280" cy="5120640"/>
          </a:xfrm>
          <a:prstGeom prst="rect">
            <a:avLst/>
          </a:prstGeom>
          <a:solidFill>
            <a:srgbClr val="003366"/>
          </a:solidFill>
          <a:ln w="25400">
            <a:solidFill>
              <a:srgbClr val="00BFA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1143000"/>
            <a:ext cx="914400" cy="914400"/>
          </a:xfrm>
          <a:prstGeom prst="ellipse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118872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1F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2240280"/>
            <a:ext cx="2057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BASELINE DRAW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2971800"/>
            <a:ext cx="20574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Whole-blood hemocytometry establishes patient-specific platelet baseline before processing begins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hape 7"/>
          <p:cNvSpPr/>
          <p:nvPr/>
        </p:nvSpPr>
        <p:spPr>
          <a:xfrm>
            <a:off x="2633472" y="1051560"/>
            <a:ext cx="2240280" cy="5120640"/>
          </a:xfrm>
          <a:prstGeom prst="rect">
            <a:avLst/>
          </a:prstGeom>
          <a:solidFill>
            <a:srgbClr val="003366"/>
          </a:solidFill>
          <a:ln w="25400">
            <a:solidFill>
              <a:srgbClr val="00BFA5"/>
            </a:solidFill>
            <a:prstDash val="solid"/>
          </a:ln>
        </p:spPr>
        <p:txBody>
          <a:bodyPr/>
          <a:lstStyle/>
          <a:p>
            <a:r>
              <a:rPr lang="en-US" dirty="0"/>
              <a:t>Smal</a:t>
            </a:r>
          </a:p>
        </p:txBody>
      </p:sp>
      <p:sp>
        <p:nvSpPr>
          <p:cNvPr id="10" name="Shape 8"/>
          <p:cNvSpPr/>
          <p:nvPr/>
        </p:nvSpPr>
        <p:spPr>
          <a:xfrm>
            <a:off x="3291840" y="1143000"/>
            <a:ext cx="914400" cy="914400"/>
          </a:xfrm>
          <a:prstGeom prst="ellipse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91840" y="118872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1F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#2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2724912" y="2240280"/>
            <a:ext cx="2057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DUAL PROCESSING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 11"/>
          <p:cNvSpPr/>
          <p:nvPr/>
        </p:nvSpPr>
        <p:spPr>
          <a:xfrm>
            <a:off x="2724912" y="2971800"/>
            <a:ext cx="20574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Small, Single Box </a:t>
            </a:r>
            <a:r>
              <a:rPr lang="en-US" sz="2000" i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heated</a:t>
            </a: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centrifuge system can process graft harvest &amp; do blood IN same device, using protocol-specific parameters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992624" y="1051560"/>
            <a:ext cx="2240280" cy="5120640"/>
          </a:xfrm>
          <a:prstGeom prst="rect">
            <a:avLst/>
          </a:prstGeom>
          <a:solidFill>
            <a:srgbClr val="003366"/>
          </a:solidFill>
          <a:ln w="25400">
            <a:solidFill>
              <a:srgbClr val="00BFA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50992" y="1143000"/>
            <a:ext cx="914400" cy="914400"/>
          </a:xfrm>
          <a:prstGeom prst="ellipse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50992" y="118872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1F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#3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5084064" y="2240280"/>
            <a:ext cx="2057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tSVF ANALYSIS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 16"/>
          <p:cNvSpPr/>
          <p:nvPr/>
        </p:nvSpPr>
        <p:spPr>
          <a:xfrm>
            <a:off x="5084064" y="2971800"/>
            <a:ext cx="20574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Flow cytometry &amp; cellular: viability% total cell count, size distribution. ** recorded post-deployment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Shape 17"/>
          <p:cNvSpPr/>
          <p:nvPr/>
        </p:nvSpPr>
        <p:spPr>
          <a:xfrm>
            <a:off x="7351776" y="1051560"/>
            <a:ext cx="2240280" cy="5120640"/>
          </a:xfrm>
          <a:prstGeom prst="rect">
            <a:avLst/>
          </a:prstGeom>
          <a:solidFill>
            <a:srgbClr val="003366"/>
          </a:solidFill>
          <a:ln w="25400">
            <a:solidFill>
              <a:srgbClr val="00BFA5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010144" y="1143000"/>
            <a:ext cx="914400" cy="914400"/>
          </a:xfrm>
          <a:prstGeom prst="ellipse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010144" y="118872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1F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#4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7443216" y="2240280"/>
            <a:ext cx="2057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HD-PRP ANALYSIS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 21"/>
          <p:cNvSpPr/>
          <p:nvPr/>
        </p:nvSpPr>
        <p:spPr>
          <a:xfrm>
            <a:off x="7443216" y="2971800"/>
            <a:ext cx="20574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Post-spin platelet count expressed as concentration ratio versus the documented baseline &amp; by Actual Numbers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Shape 22"/>
          <p:cNvSpPr/>
          <p:nvPr/>
        </p:nvSpPr>
        <p:spPr>
          <a:xfrm>
            <a:off x="9710928" y="1051560"/>
            <a:ext cx="2240280" cy="5120640"/>
          </a:xfrm>
          <a:prstGeom prst="rect">
            <a:avLst/>
          </a:prstGeom>
          <a:solidFill>
            <a:srgbClr val="003366"/>
          </a:solidFill>
          <a:ln w="25400">
            <a:solidFill>
              <a:srgbClr val="00BFA5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369296" y="1143000"/>
            <a:ext cx="914400" cy="914400"/>
          </a:xfrm>
          <a:prstGeom prst="ellipse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369296" y="118872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1F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#5</a:t>
            </a:r>
            <a:endParaRPr lang="en-US" sz="2600" dirty="0"/>
          </a:p>
        </p:txBody>
      </p:sp>
      <p:sp>
        <p:nvSpPr>
          <p:cNvPr id="27" name="Text 25"/>
          <p:cNvSpPr/>
          <p:nvPr/>
        </p:nvSpPr>
        <p:spPr>
          <a:xfrm>
            <a:off x="9710928" y="2240280"/>
            <a:ext cx="2240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CONTENT RECORD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 26"/>
          <p:cNvSpPr/>
          <p:nvPr/>
        </p:nvSpPr>
        <p:spPr>
          <a:xfrm>
            <a:off x="9802368" y="2971800"/>
            <a:ext cx="20574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Complete biological TOTAL content known and ready to log DURING needle targeting; patient — linked to outcome tracking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 27"/>
          <p:cNvSpPr/>
          <p:nvPr/>
        </p:nvSpPr>
        <p:spPr>
          <a:xfrm>
            <a:off x="274320" y="6492240"/>
            <a:ext cx="11612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Medicine | Point-of-Care Standardization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 28"/>
          <p:cNvSpPr/>
          <p:nvPr/>
        </p:nvSpPr>
        <p:spPr>
          <a:xfrm>
            <a:off x="11526253" y="6492240"/>
            <a:ext cx="54382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972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201168"/>
            <a:ext cx="12248147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IV.  DOSE–RESPONSE:   </a:t>
            </a:r>
            <a:r>
              <a:rPr lang="en-US" sz="3800" b="1" u="sng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CORE SCIENTIFIC OBLIGATION</a:t>
            </a:r>
            <a:endParaRPr lang="en-US" sz="3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280160"/>
            <a:ext cx="11247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The Scientific Standard: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1965960"/>
            <a:ext cx="112471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Every pharmacological and biological therapy should rest on a Recorded Content – Outcome Response relationship: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hape 4"/>
          <p:cNvSpPr/>
          <p:nvPr/>
        </p:nvSpPr>
        <p:spPr>
          <a:xfrm>
            <a:off x="457200" y="3108960"/>
            <a:ext cx="11247120" cy="128016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32004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1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Any known content typically may change (within a therapeutic range),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001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response changes in a predictable and characterizable way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6"/>
          <p:cNvSpPr/>
          <p:nvPr/>
        </p:nvSpPr>
        <p:spPr>
          <a:xfrm>
            <a:off x="175364" y="4800600"/>
            <a:ext cx="1189471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This </a:t>
            </a:r>
            <a:r>
              <a:rPr lang="en-US" sz="32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relationship</a:t>
            </a:r>
            <a:r>
              <a:rPr 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is the mechanistic signature that may distinguish</a:t>
            </a:r>
            <a:endParaRPr lang="en-US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 Therapy from a Placebo and an active ingredient from an inert one</a:t>
            </a:r>
            <a:r>
              <a:rPr lang="en-US" sz="32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274320" y="6492240"/>
            <a:ext cx="11612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Medicine | Point-of-Care Standardization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8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64592"/>
            <a:ext cx="12192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The Gap &amp; The Opportunity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841248"/>
            <a:ext cx="11430000" cy="4572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65760" y="960120"/>
            <a:ext cx="5486400" cy="2697480"/>
          </a:xfrm>
          <a:prstGeom prst="rect">
            <a:avLst/>
          </a:prstGeom>
          <a:solidFill>
            <a:srgbClr val="003366"/>
          </a:solidFill>
          <a:ln w="25400">
            <a:solidFill>
              <a:srgbClr val="FF6B6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1033272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kern="0" spc="300" dirty="0">
                <a:solidFill>
                  <a:srgbClr val="FF6B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THE GAP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4"/>
          <p:cNvSpPr/>
          <p:nvPr/>
        </p:nvSpPr>
        <p:spPr>
          <a:xfrm>
            <a:off x="502920" y="1490472"/>
            <a:ext cx="52120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cell therapies have largely evaded the content–response standard — not because the relationship does not exist, but because it has </a:t>
            </a:r>
            <a:r>
              <a:rPr lang="en-US" sz="20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not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been measured. When every patient receives an </a:t>
            </a:r>
            <a:r>
              <a:rPr lang="en-US" sz="20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unknown content 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making a response analysis is mathematically impossible.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hape 5"/>
          <p:cNvSpPr/>
          <p:nvPr/>
        </p:nvSpPr>
        <p:spPr>
          <a:xfrm>
            <a:off x="6309360" y="960120"/>
            <a:ext cx="5486400" cy="2697480"/>
          </a:xfrm>
          <a:prstGeom prst="rect">
            <a:avLst/>
          </a:prstGeom>
          <a:solidFill>
            <a:srgbClr val="003366"/>
          </a:solidFill>
          <a:ln w="25400">
            <a:solidFill>
              <a:srgbClr val="00E67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46520" y="1033272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kern="0" spc="200" dirty="0">
                <a:solidFill>
                  <a:srgbClr val="00E67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THE OPPORTUNITY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7"/>
          <p:cNvSpPr/>
          <p:nvPr/>
        </p:nvSpPr>
        <p:spPr>
          <a:xfrm>
            <a:off x="6446520" y="1490472"/>
            <a:ext cx="52120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2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Target tissue is easily accessible
▪  Outcome measures can be standardized
▪  Patient population is large
▪  Content–Response equally relevant in MSK      and many other utilized applications</a:t>
            </a:r>
            <a:endParaRPr lang="en-US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hape 8"/>
          <p:cNvSpPr/>
          <p:nvPr/>
        </p:nvSpPr>
        <p:spPr>
          <a:xfrm>
            <a:off x="320040" y="3726180"/>
            <a:ext cx="11430000" cy="2697480"/>
          </a:xfrm>
          <a:prstGeom prst="rect">
            <a:avLst/>
          </a:prstGeom>
          <a:solidFill>
            <a:srgbClr val="002244"/>
          </a:solidFill>
          <a:ln w="25400">
            <a:solidFill>
              <a:srgbClr val="00BFA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548640" y="3886200"/>
            <a:ext cx="10972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200" b="1" kern="0" spc="400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OPPORTUNITY STATEMENT:  </a:t>
            </a:r>
            <a:r>
              <a:rPr lang="en-US" sz="3200" b="1" u="sng" kern="0" spc="400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CLINICAL </a:t>
            </a:r>
            <a:r>
              <a:rPr lang="en-US" sz="3200" b="1" i="1" u="sng" kern="0" spc="400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VALUE</a:t>
            </a:r>
            <a:endParaRPr lang="en-US" sz="3200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10"/>
          <p:cNvSpPr/>
          <p:nvPr/>
        </p:nvSpPr>
        <p:spPr>
          <a:xfrm>
            <a:off x="548640" y="4279392"/>
            <a:ext cx="1106424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 network of small clinics each characterizing tSVF + HD-PRP at point-of-care, recording outcomes at some Clear &amp; Standardized Intervals, </a:t>
            </a:r>
            <a:r>
              <a:rPr lang="en-US" sz="28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collectively generates a content-linked outcomes dataset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that NO single academic medical center could produce in a decade of randomized trials.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 11"/>
          <p:cNvSpPr/>
          <p:nvPr/>
        </p:nvSpPr>
        <p:spPr>
          <a:xfrm>
            <a:off x="274320" y="6492240"/>
            <a:ext cx="11612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Medicine | Point-of-Care Standardization</a:t>
            </a:r>
            <a:endParaRPr lang="en-US" sz="16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 12"/>
          <p:cNvSpPr/>
          <p:nvPr/>
        </p:nvSpPr>
        <p:spPr>
          <a:xfrm>
            <a:off x="11438021" y="6492240"/>
            <a:ext cx="6320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972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201168"/>
            <a:ext cx="1216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857250" indent="-857250" algn="ctr">
              <a:buAutoNum type="romanUcPeriod" startAt="5"/>
            </a:pPr>
            <a:r>
              <a:rPr lang="en-US" sz="36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TRANSITIONING – “ANECDOTE TO EVIDENCE” </a:t>
            </a:r>
          </a:p>
          <a:p>
            <a:pPr algn="ctr"/>
            <a:r>
              <a:rPr lang="en-US" sz="36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 PRACTICAL FRAMEWORK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2"/>
          <p:cNvSpPr/>
          <p:nvPr/>
        </p:nvSpPr>
        <p:spPr>
          <a:xfrm>
            <a:off x="2148214" y="1028700"/>
            <a:ext cx="9137737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What Anecdote Is — AND Is Not</a:t>
            </a:r>
            <a:endParaRPr lang="en-US" sz="3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3"/>
          <p:cNvSpPr/>
          <p:nvPr/>
        </p:nvSpPr>
        <p:spPr>
          <a:xfrm>
            <a:off x="125260" y="1740116"/>
            <a:ext cx="119448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Case reports are valuable — they introduce therapeutic innovations.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 is architectural:   </a:t>
            </a:r>
            <a:r>
              <a:rPr lang="en-US" sz="32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anecdotal evidence</a:t>
            </a: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cannot be </a:t>
            </a:r>
            <a:r>
              <a:rPr lang="en-US" sz="32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Aggregated</a:t>
            </a:r>
            <a:r>
              <a: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32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Weighted</a:t>
            </a: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32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or Verified</a:t>
            </a: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-- </a:t>
            </a:r>
            <a:r>
              <a: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IF content to “outcome” definitions are unknown.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3291840"/>
            <a:ext cx="11247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3 Requirements for </a:t>
            </a:r>
            <a:r>
              <a:rPr lang="en-US" sz="3800" b="1" u="sng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r>
              <a:rPr lang="en-US" sz="38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 (No RCT Required)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4023360"/>
            <a:ext cx="640080" cy="640080"/>
          </a:xfrm>
          <a:prstGeom prst="ellipse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40233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1F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1234440" y="4069080"/>
            <a:ext cx="1042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 defined and measured &amp; DOCUMENTED CONTENT  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4828032"/>
            <a:ext cx="640080" cy="640080"/>
          </a:xfrm>
          <a:prstGeom prst="ellipse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482803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1F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1234440" y="4873752"/>
            <a:ext cx="1042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 pre-specified outcome measure with a documented baseline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57200" y="5632704"/>
            <a:ext cx="640080" cy="640080"/>
          </a:xfrm>
          <a:prstGeom prst="ellipse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5632704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1F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1234440" y="5678424"/>
            <a:ext cx="1042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 record-keeping system that links the two   --- Database Need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 14"/>
          <p:cNvSpPr/>
          <p:nvPr/>
        </p:nvSpPr>
        <p:spPr>
          <a:xfrm>
            <a:off x="274320" y="6492240"/>
            <a:ext cx="11612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Medicine | Point-of-Care Standardization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 15"/>
          <p:cNvSpPr/>
          <p:nvPr/>
        </p:nvSpPr>
        <p:spPr>
          <a:xfrm>
            <a:off x="11574379" y="6492240"/>
            <a:ext cx="495701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F5CC8C-C515-FA7B-521C-FEE9A29AC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A787DC6-7F5C-80A2-C59E-F6BEFE11C889}"/>
              </a:ext>
            </a:extLst>
          </p:cNvPr>
          <p:cNvSpPr/>
          <p:nvPr/>
        </p:nvSpPr>
        <p:spPr>
          <a:xfrm>
            <a:off x="0" y="182880"/>
            <a:ext cx="1219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EQUIPMENT NEEDED:  SMALL CLINIC EXAMPLES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4F79210C-BBBD-D9C0-ECF6-A0DD108618B1}"/>
              </a:ext>
            </a:extLst>
          </p:cNvPr>
          <p:cNvSpPr/>
          <p:nvPr/>
        </p:nvSpPr>
        <p:spPr>
          <a:xfrm>
            <a:off x="365760" y="914400"/>
            <a:ext cx="11430000" cy="4572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53932B75-29A0-6BF9-C919-E20E757ABBA5}"/>
              </a:ext>
            </a:extLst>
          </p:cNvPr>
          <p:cNvSpPr/>
          <p:nvPr/>
        </p:nvSpPr>
        <p:spPr>
          <a:xfrm>
            <a:off x="457200" y="105156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         </a:t>
            </a:r>
            <a:r>
              <a:rPr lang="en-US" sz="3600" b="1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Novel Centrifuge</a:t>
            </a:r>
            <a:r>
              <a:rPr lang="en-US" sz="2800" b="1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  <a:endParaRPr lang="en-US" sz="2800" b="1" dirty="0">
              <a:solidFill>
                <a:srgbClr val="FFC000"/>
              </a:solidFill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F477246A-BBF6-01FD-2893-5B9D7300DFB4}"/>
              </a:ext>
            </a:extLst>
          </p:cNvPr>
          <p:cNvSpPr/>
          <p:nvPr/>
        </p:nvSpPr>
        <p:spPr>
          <a:xfrm>
            <a:off x="5029200" y="105156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3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3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            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Cellular Values </a:t>
            </a:r>
          </a:p>
          <a:p>
            <a:pPr marL="0" indent="0">
              <a:buNone/>
            </a:pPr>
            <a:endParaRPr lang="en-US" sz="3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7BD9EE5C-59C4-75BE-87B3-18D48D394FD8}"/>
              </a:ext>
            </a:extLst>
          </p:cNvPr>
          <p:cNvSpPr/>
          <p:nvPr/>
        </p:nvSpPr>
        <p:spPr>
          <a:xfrm>
            <a:off x="457200" y="1579410"/>
            <a:ext cx="5303520" cy="2926080"/>
          </a:xfrm>
          <a:prstGeom prst="rect">
            <a:avLst/>
          </a:prstGeom>
          <a:solidFill>
            <a:srgbClr val="003366"/>
          </a:solidFill>
          <a:ln w="38100">
            <a:solidFill>
              <a:srgbClr val="00BFA5"/>
            </a:solidFill>
            <a:prstDash val="solid"/>
          </a:ln>
        </p:spPr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24504650-3F53-6D0C-9694-9A0FE466CD78}"/>
              </a:ext>
            </a:extLst>
          </p:cNvPr>
          <p:cNvSpPr/>
          <p:nvPr/>
        </p:nvSpPr>
        <p:spPr>
          <a:xfrm>
            <a:off x="594360" y="187452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30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665B5028-6487-8C20-3A99-C944FE8DB46A}"/>
              </a:ext>
            </a:extLst>
          </p:cNvPr>
          <p:cNvSpPr/>
          <p:nvPr/>
        </p:nvSpPr>
        <p:spPr>
          <a:xfrm>
            <a:off x="594360" y="2423159"/>
            <a:ext cx="5029200" cy="21338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6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797F0B7-4679-3988-CF98-9B5CFC9BED4C}"/>
              </a:ext>
            </a:extLst>
          </p:cNvPr>
          <p:cNvSpPr/>
          <p:nvPr/>
        </p:nvSpPr>
        <p:spPr>
          <a:xfrm>
            <a:off x="594360" y="292608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30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D194DCFF-5AC5-C232-F317-6C8F871602ED}"/>
              </a:ext>
            </a:extLst>
          </p:cNvPr>
          <p:cNvSpPr/>
          <p:nvPr/>
        </p:nvSpPr>
        <p:spPr>
          <a:xfrm>
            <a:off x="594360" y="3474720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EA6A338D-379A-33E9-D11B-042700F956DE}"/>
              </a:ext>
            </a:extLst>
          </p:cNvPr>
          <p:cNvSpPr/>
          <p:nvPr/>
        </p:nvSpPr>
        <p:spPr>
          <a:xfrm>
            <a:off x="6249875" y="1591875"/>
            <a:ext cx="5303520" cy="2926080"/>
          </a:xfrm>
          <a:prstGeom prst="rect">
            <a:avLst/>
          </a:prstGeom>
          <a:solidFill>
            <a:srgbClr val="003366"/>
          </a:solidFill>
          <a:ln w="38100">
            <a:solidFill>
              <a:srgbClr val="FF6B6B"/>
            </a:solidFill>
            <a:prstDash val="solid"/>
          </a:ln>
        </p:spPr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793D48D8-F1D6-BC45-B209-65CD4D07FF4F}"/>
              </a:ext>
            </a:extLst>
          </p:cNvPr>
          <p:cNvSpPr/>
          <p:nvPr/>
        </p:nvSpPr>
        <p:spPr>
          <a:xfrm>
            <a:off x="6537960" y="187452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30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1268907B-EF99-9FA2-13FA-C47725118B97}"/>
              </a:ext>
            </a:extLst>
          </p:cNvPr>
          <p:cNvSpPr/>
          <p:nvPr/>
        </p:nvSpPr>
        <p:spPr>
          <a:xfrm>
            <a:off x="6537960" y="24231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6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B2CF5D72-5C8F-D119-217A-47DBB5986FEA}"/>
              </a:ext>
            </a:extLst>
          </p:cNvPr>
          <p:cNvSpPr/>
          <p:nvPr/>
        </p:nvSpPr>
        <p:spPr>
          <a:xfrm>
            <a:off x="6537960" y="292608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30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A19CF89E-D7D9-C17B-00DC-04C1E1F0568C}"/>
              </a:ext>
            </a:extLst>
          </p:cNvPr>
          <p:cNvSpPr/>
          <p:nvPr/>
        </p:nvSpPr>
        <p:spPr>
          <a:xfrm>
            <a:off x="6537960" y="2468880"/>
            <a:ext cx="5029200" cy="20880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C889C847-9970-C384-DE2C-9A97666B0211}"/>
              </a:ext>
            </a:extLst>
          </p:cNvPr>
          <p:cNvSpPr/>
          <p:nvPr/>
        </p:nvSpPr>
        <p:spPr>
          <a:xfrm>
            <a:off x="5623560" y="2834640"/>
            <a:ext cx="914400" cy="914400"/>
          </a:xfrm>
          <a:prstGeom prst="ellipse">
            <a:avLst/>
          </a:prstGeom>
          <a:solidFill>
            <a:srgbClr val="002244"/>
          </a:solidFill>
          <a:ln w="25400">
            <a:solidFill>
              <a:srgbClr val="00BFA5"/>
            </a:solidFill>
            <a:prstDash val="solid"/>
          </a:ln>
        </p:spPr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949F5264-4C05-BA97-9045-76FEA860B8D1}"/>
              </a:ext>
            </a:extLst>
          </p:cNvPr>
          <p:cNvSpPr/>
          <p:nvPr/>
        </p:nvSpPr>
        <p:spPr>
          <a:xfrm>
            <a:off x="5623560" y="297180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6300F9EF-8018-3BE3-E817-23D462919F53}"/>
              </a:ext>
            </a:extLst>
          </p:cNvPr>
          <p:cNvSpPr/>
          <p:nvPr/>
        </p:nvSpPr>
        <p:spPr>
          <a:xfrm>
            <a:off x="457200" y="4609477"/>
            <a:ext cx="11247120" cy="1417320"/>
          </a:xfrm>
          <a:prstGeom prst="rect">
            <a:avLst/>
          </a:prstGeom>
          <a:solidFill>
            <a:srgbClr val="002244"/>
          </a:solidFill>
          <a:ln w="25400">
            <a:solidFill>
              <a:srgbClr val="FF6B6B"/>
            </a:solidFill>
            <a:prstDash val="solid"/>
          </a:ln>
        </p:spPr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C2D85E22-0DA7-3AFD-F1D9-265C1C4FF434}"/>
              </a:ext>
            </a:extLst>
          </p:cNvPr>
          <p:cNvSpPr/>
          <p:nvPr/>
        </p:nvSpPr>
        <p:spPr>
          <a:xfrm>
            <a:off x="487680" y="4638487"/>
            <a:ext cx="10972800" cy="64840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u="sng" kern="0" spc="3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NANOSPIN X2 Heated Chamber</a:t>
            </a:r>
            <a:r>
              <a:rPr lang="en-US" sz="2400" b="1" kern="0" spc="3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        </a:t>
            </a:r>
            <a:r>
              <a:rPr lang="en-US" sz="2400" b="1" u="sng" kern="0" spc="3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Cell Counter/Flow Cytometer </a:t>
            </a:r>
            <a:endParaRPr lang="en-US" sz="2400" u="sng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30CAD3FA-8261-3C45-AC37-6A3F24904F83}"/>
              </a:ext>
            </a:extLst>
          </p:cNvPr>
          <p:cNvSpPr/>
          <p:nvPr/>
        </p:nvSpPr>
        <p:spPr>
          <a:xfrm>
            <a:off x="338488" y="5394937"/>
            <a:ext cx="11612880" cy="10116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Same centrifuge. Same protocol. Same day. — Heated Chamber – US Made  Need a Simple Hemocytometer -- Difference in Platelet DOSE delivered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Without baseline measurements, this variability is </a:t>
            </a:r>
            <a:r>
              <a:rPr lang="en-US" sz="28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NOT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Visible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4107F725-9E4C-B2B1-BB57-F05D7830F540}"/>
              </a:ext>
            </a:extLst>
          </p:cNvPr>
          <p:cNvSpPr/>
          <p:nvPr/>
        </p:nvSpPr>
        <p:spPr>
          <a:xfrm>
            <a:off x="289560" y="6355080"/>
            <a:ext cx="11612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9AE06FA3-119B-2652-5CC7-3176417D54E3}"/>
              </a:ext>
            </a:extLst>
          </p:cNvPr>
          <p:cNvSpPr/>
          <p:nvPr/>
        </p:nvSpPr>
        <p:spPr>
          <a:xfrm>
            <a:off x="11553395" y="6492240"/>
            <a:ext cx="51668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6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E3491BD-557C-A01D-1A67-1BDFE3576E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46723" y="1688967"/>
            <a:ext cx="1822245" cy="273862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1A73C6F-824B-401C-EFE9-3A3D03E3B1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15" y="1684699"/>
            <a:ext cx="3276602" cy="27155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745E50F-72D7-6675-7562-3799539D33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0052" y="1676919"/>
            <a:ext cx="3252530" cy="275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807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37160"/>
            <a:ext cx="1219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Minimum Needed Documentation:   </a:t>
            </a:r>
            <a:r>
              <a:rPr lang="en-US" sz="3800" b="1" i="1" u="sng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</a:t>
            </a:r>
            <a:endParaRPr lang="en-US" sz="3800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276772"/>
              </p:ext>
            </p:extLst>
          </p:nvPr>
        </p:nvGraphicFramePr>
        <p:xfrm>
          <a:off x="274320" y="914400"/>
          <a:ext cx="11612880" cy="5614416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4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00BFA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DATA ELEMENT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A6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00BFA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WHEN RECORDED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A6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00BFA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METHODS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A6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00BFA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INSTRUMENT / DETAIL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A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100" b="1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Platelet Baseline CBC</a:t>
                      </a:r>
                      <a:endParaRPr lang="en-US" sz="2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 Before Procedure, Done For </a:t>
                      </a:r>
                      <a:r>
                        <a:rPr lang="en-US" sz="2000" u="sng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Baseline</a:t>
                      </a:r>
                      <a:r>
                        <a:rPr lang="en-US" sz="2000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Content</a:t>
                      </a:r>
                      <a:endParaRPr lang="en-US" sz="2000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40E0D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Hemocytometry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Whole blood count; Hemocytometer</a:t>
                      </a:r>
                      <a:endParaRPr lang="en-US" sz="2000" dirty="0">
                        <a:solidFill>
                          <a:schemeClr val="bg2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100" b="1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cSVF Viability %</a:t>
                      </a:r>
                      <a:endParaRPr lang="en-US" sz="2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Done Post-Processing,  Measure After Injection</a:t>
                      </a:r>
                      <a:endParaRPr lang="en-US" sz="2000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40E0D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Cell Counting; Flow Cytometry; Trypan Blue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Simple Auto Cell Counter; 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 Counters; Flow Cytometer</a:t>
                      </a:r>
                      <a:endParaRPr lang="en-US" sz="2000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4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100" b="1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 Nucleated Cell Counts</a:t>
                      </a:r>
                      <a:endParaRPr lang="en-US" sz="2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Post-Processing, After-Injection Determined</a:t>
                      </a:r>
                      <a:endParaRPr lang="en-US" sz="2000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40E0D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May Be Measured As Above (Optional)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** Count per mL</a:t>
                      </a:r>
                      <a:endParaRPr lang="en-US" sz="2000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4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100" b="1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Average Cell Diameter</a:t>
                      </a:r>
                      <a:endParaRPr lang="en-US" sz="2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Post-Processing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(Average Optional)</a:t>
                      </a:r>
                      <a:endParaRPr lang="en-US" sz="2000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40E0D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Calibrated Reticle or Automated Counters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µm Distribution Ave; Cell Membrane Lysis (Option)</a:t>
                      </a:r>
                      <a:endParaRPr lang="en-US" sz="2000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4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100" b="1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HD-PRP Concentration Ratio Determination</a:t>
                      </a:r>
                      <a:endParaRPr lang="en-US" sz="2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Second-Spin Determine Concentrate Measured</a:t>
                      </a:r>
                      <a:endParaRPr lang="en-US" sz="2000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40E0D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Post-Spin ÷ Baseline   = 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40E0D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(X Base); Actual Numbers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Patient-Specific Ratio &amp; </a:t>
                      </a:r>
                      <a:r>
                        <a:rPr lang="en-US" sz="200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Counts Documented</a:t>
                      </a:r>
                      <a:endParaRPr lang="en-US" sz="2000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4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100" b="1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Outcome Measure (Pre &amp; Post Therapy)</a:t>
                      </a:r>
                      <a:endParaRPr lang="en-US" sz="2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Day 0;  Weeks 8, 12, 24, 52        (Clinical Option)</a:t>
                      </a:r>
                      <a:endParaRPr lang="en-US" sz="2000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40E0D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Standardized Tools &amp; Testing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FFD7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VAS, KOOS, DASH, etc. Many Options; U/S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274320" y="6492240"/>
            <a:ext cx="11612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Medicine | Point-of-Care Standardization</a:t>
            </a:r>
            <a:endParaRPr lang="en-US" sz="20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2"/>
          <p:cNvSpPr/>
          <p:nvPr/>
        </p:nvSpPr>
        <p:spPr>
          <a:xfrm>
            <a:off x="11526253" y="6492240"/>
            <a:ext cx="54382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0480" y="-59436"/>
            <a:ext cx="12161520" cy="99212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0480" y="201168"/>
            <a:ext cx="12131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VI.  IMPLICATIONS FOR THE </a:t>
            </a:r>
            <a:r>
              <a:rPr lang="en-US" sz="4800" b="1" u="sng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ENTIRE</a:t>
            </a:r>
            <a:r>
              <a:rPr lang="en-US" sz="48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FIELD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hape 2"/>
          <p:cNvSpPr/>
          <p:nvPr/>
        </p:nvSpPr>
        <p:spPr>
          <a:xfrm>
            <a:off x="182880" y="1188720"/>
            <a:ext cx="11612880" cy="64008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1188720"/>
            <a:ext cx="11826240" cy="5189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Small clinics NOT being asked to become research centers- Simply Measure What Is Deployed </a:t>
            </a:r>
            <a:endParaRPr lang="en-US" sz="2400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1955875"/>
            <a:ext cx="3779520" cy="2996476"/>
          </a:xfrm>
          <a:prstGeom prst="rect">
            <a:avLst/>
          </a:prstGeom>
          <a:solidFill>
            <a:srgbClr val="003366"/>
          </a:solidFill>
          <a:ln w="25400">
            <a:solidFill>
              <a:srgbClr val="00BFA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783080" y="2027399"/>
            <a:ext cx="914400" cy="914400"/>
          </a:xfrm>
          <a:prstGeom prst="ellipse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83080" y="210312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1F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365760" y="2770883"/>
            <a:ext cx="3779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Evidence Generation AT SCALE</a:t>
            </a:r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8"/>
          <p:cNvSpPr/>
          <p:nvPr/>
        </p:nvSpPr>
        <p:spPr>
          <a:xfrm>
            <a:off x="609600" y="3585293"/>
            <a:ext cx="3566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Aggregated -linked outcome records across many  Providers treating thousands of patients — a complementary evidence base evolves rapidly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Shape 9"/>
          <p:cNvSpPr/>
          <p:nvPr/>
        </p:nvSpPr>
        <p:spPr>
          <a:xfrm>
            <a:off x="4339850" y="1929133"/>
            <a:ext cx="3645910" cy="2996476"/>
          </a:xfrm>
          <a:prstGeom prst="rect">
            <a:avLst/>
          </a:prstGeom>
          <a:solidFill>
            <a:srgbClr val="003366"/>
          </a:solidFill>
          <a:ln w="25400">
            <a:solidFill>
              <a:srgbClr val="00BFA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760720" y="1991764"/>
            <a:ext cx="914400" cy="914400"/>
          </a:xfrm>
          <a:prstGeom prst="ellipse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760720" y="210312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1F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4480560" y="2736905"/>
            <a:ext cx="3566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Interaction Analysis</a:t>
            </a:r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 13"/>
          <p:cNvSpPr/>
          <p:nvPr/>
        </p:nvSpPr>
        <p:spPr>
          <a:xfrm>
            <a:off x="4370330" y="3524629"/>
            <a:ext cx="3566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When both tSVF + HD-PRP doses are identified: synergistic, additive, or independent effects can be assessed  for first time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168640" y="1929133"/>
            <a:ext cx="3901440" cy="2996476"/>
          </a:xfrm>
          <a:prstGeom prst="rect">
            <a:avLst/>
          </a:prstGeom>
          <a:solidFill>
            <a:srgbClr val="003366"/>
          </a:solidFill>
          <a:ln w="25400">
            <a:solidFill>
              <a:srgbClr val="00BFA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738360" y="2027399"/>
            <a:ext cx="914400" cy="914400"/>
          </a:xfrm>
          <a:prstGeom prst="ellipse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738360" y="210312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1F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8442960" y="2811655"/>
            <a:ext cx="3566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Clinical Reproducibility</a:t>
            </a:r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 18"/>
          <p:cNvSpPr/>
          <p:nvPr/>
        </p:nvSpPr>
        <p:spPr>
          <a:xfrm>
            <a:off x="8625840" y="3524135"/>
            <a:ext cx="3566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why patients improve, why some improve more, and how to reproduce success across encounters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 19"/>
          <p:cNvSpPr/>
          <p:nvPr/>
        </p:nvSpPr>
        <p:spPr>
          <a:xfrm>
            <a:off x="91440" y="5179574"/>
            <a:ext cx="497032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Three Enabling Requirements</a:t>
            </a:r>
            <a:r>
              <a:rPr lang="en-US" sz="2400" b="1" dirty="0">
                <a:solidFill>
                  <a:srgbClr val="40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365760" y="5414876"/>
            <a:ext cx="11430000" cy="112446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1) Shared vocabulary   2) Commitment to minimum documentation standards   3) Recognition that dose–response is a clinical question — not some future research question !!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 21"/>
          <p:cNvSpPr/>
          <p:nvPr/>
        </p:nvSpPr>
        <p:spPr>
          <a:xfrm>
            <a:off x="274320" y="6492240"/>
            <a:ext cx="11612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Medicine | Point-of-Care Standardization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 22"/>
          <p:cNvSpPr/>
          <p:nvPr/>
        </p:nvSpPr>
        <p:spPr>
          <a:xfrm>
            <a:off x="11598442" y="6492240"/>
            <a:ext cx="47163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9144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766560"/>
            <a:ext cx="12161520" cy="9144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365760"/>
            <a:ext cx="11247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kern="0" spc="600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SUMMARY PRINCIPLE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1097280"/>
            <a:ext cx="112471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Characterizing cSVF </a:t>
            </a:r>
            <a:r>
              <a:rPr lang="en-US" sz="50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IS NOT</a:t>
            </a:r>
            <a:r>
              <a:rPr lang="en-US" sz="5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a Burden</a:t>
            </a:r>
            <a:endParaRPr lang="en-US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5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Reserved For Clinical Trials</a:t>
            </a:r>
            <a:endParaRPr lang="en-US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hape 4"/>
          <p:cNvSpPr/>
          <p:nvPr/>
        </p:nvSpPr>
        <p:spPr>
          <a:xfrm>
            <a:off x="1828800" y="2514600"/>
            <a:ext cx="8503920" cy="4572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697480"/>
            <a:ext cx="112471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It is a core obligation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6"/>
          <p:cNvSpPr/>
          <p:nvPr/>
        </p:nvSpPr>
        <p:spPr>
          <a:xfrm>
            <a:off x="457200" y="3520440"/>
            <a:ext cx="11247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Every practitioner who wishes to understand:</a:t>
            </a:r>
            <a:endParaRPr lang="en-US" sz="3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7"/>
          <p:cNvSpPr/>
          <p:nvPr/>
        </p:nvSpPr>
        <p:spPr>
          <a:xfrm>
            <a:off x="457200" y="4160520"/>
            <a:ext cx="112471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?? Why their patients improve,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?? Why some improve more than others,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?? How to reproduce healing success.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8"/>
          <p:cNvSpPr/>
          <p:nvPr/>
        </p:nvSpPr>
        <p:spPr>
          <a:xfrm>
            <a:off x="0" y="5669593"/>
            <a:ext cx="121615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Equipment Processing Preparation can Gather Data That </a:t>
            </a:r>
            <a:r>
              <a:rPr lang="en-US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Initiates</a:t>
            </a:r>
            <a:r>
              <a:rPr lang="en-US" sz="2800" b="1" u="sng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the</a:t>
            </a:r>
            <a:r>
              <a:rPr lang="en-US" sz="2800" b="1" u="sng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EVIDENCE! </a:t>
            </a:r>
            <a:endParaRPr lang="en-US" sz="28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 9"/>
          <p:cNvSpPr/>
          <p:nvPr/>
        </p:nvSpPr>
        <p:spPr>
          <a:xfrm>
            <a:off x="11590421" y="6492240"/>
            <a:ext cx="4796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3716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720840"/>
            <a:ext cx="12161520" cy="13716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7640" y="251460"/>
            <a:ext cx="3749040" cy="5760720"/>
          </a:xfrm>
          <a:prstGeom prst="rect">
            <a:avLst/>
          </a:prstGeom>
          <a:solidFill>
            <a:srgbClr val="003366"/>
          </a:solidFill>
          <a:ln w="38100">
            <a:solidFill>
              <a:srgbClr val="00BFA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20040" y="228600"/>
            <a:ext cx="3749040" cy="77724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274320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01F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411480" y="960120"/>
            <a:ext cx="3566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B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Doses</a:t>
            </a:r>
            <a:endParaRPr lang="en-US" sz="4800" dirty="0"/>
          </a:p>
        </p:txBody>
      </p:sp>
      <p:sp>
        <p:nvSpPr>
          <p:cNvPr id="8" name="Text 6"/>
          <p:cNvSpPr/>
          <p:nvPr/>
        </p:nvSpPr>
        <p:spPr>
          <a:xfrm>
            <a:off x="304800" y="1597988"/>
            <a:ext cx="3611880" cy="41376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*Hemocytometry Twice before procedure (PRP)</a:t>
            </a:r>
          </a:p>
          <a:p>
            <a:pPr marL="0" indent="0">
              <a:buNone/>
            </a:pP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*Content, Viability, Total Count, Cell Size Profile for tSVF </a:t>
            </a:r>
          </a:p>
          <a:p>
            <a:pPr marL="0" indent="0">
              <a:buNone/>
            </a:pP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*Baseline + Achieved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-Concentration HD-PRP</a:t>
            </a:r>
            <a:r>
              <a:rPr lang="en-US" sz="2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800" dirty="0"/>
          </a:p>
        </p:txBody>
      </p:sp>
      <p:sp>
        <p:nvSpPr>
          <p:cNvPr id="9" name="Shape 7"/>
          <p:cNvSpPr/>
          <p:nvPr/>
        </p:nvSpPr>
        <p:spPr>
          <a:xfrm>
            <a:off x="4297680" y="228600"/>
            <a:ext cx="3749040" cy="5760720"/>
          </a:xfrm>
          <a:prstGeom prst="rect">
            <a:avLst/>
          </a:prstGeom>
          <a:solidFill>
            <a:srgbClr val="003366"/>
          </a:solidFill>
          <a:ln w="38100">
            <a:solidFill>
              <a:srgbClr val="40E0D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97680" y="228600"/>
            <a:ext cx="3749040" cy="777240"/>
          </a:xfrm>
          <a:prstGeom prst="rect">
            <a:avLst/>
          </a:prstGeom>
          <a:solidFill>
            <a:srgbClr val="40E0D0"/>
          </a:solidFill>
          <a:ln w="12700">
            <a:solidFill>
              <a:srgbClr val="40E0D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43400" y="274320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01F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</a:t>
            </a:r>
            <a:endParaRPr lang="en-US" sz="4400" dirty="0"/>
          </a:p>
        </p:txBody>
      </p:sp>
      <p:sp>
        <p:nvSpPr>
          <p:cNvPr id="12" name="Text 10"/>
          <p:cNvSpPr/>
          <p:nvPr/>
        </p:nvSpPr>
        <p:spPr>
          <a:xfrm>
            <a:off x="3977640" y="952746"/>
            <a:ext cx="454397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40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Outcomes</a:t>
            </a:r>
            <a:endParaRPr lang="en-US" sz="4800" dirty="0"/>
          </a:p>
        </p:txBody>
      </p:sp>
      <p:sp>
        <p:nvSpPr>
          <p:cNvPr id="13" name="Text 11"/>
          <p:cNvSpPr/>
          <p:nvPr/>
        </p:nvSpPr>
        <p:spPr>
          <a:xfrm>
            <a:off x="4389120" y="1785661"/>
            <a:ext cx="3566160" cy="4023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*Standardized DATA Records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*Instruments used baseline and defined   follow-up intervals</a:t>
            </a:r>
          </a:p>
          <a:p>
            <a:pPr marL="0" indent="0">
              <a:buNone/>
            </a:pPr>
            <a:endParaRPr lang="en-US" sz="280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*Link outcome records to dose data.</a:t>
            </a:r>
            <a:endParaRPr lang="en-US" sz="2800" dirty="0"/>
          </a:p>
        </p:txBody>
      </p:sp>
      <p:sp>
        <p:nvSpPr>
          <p:cNvPr id="14" name="Shape 12"/>
          <p:cNvSpPr/>
          <p:nvPr/>
        </p:nvSpPr>
        <p:spPr>
          <a:xfrm>
            <a:off x="8275320" y="228600"/>
            <a:ext cx="3749040" cy="5760720"/>
          </a:xfrm>
          <a:prstGeom prst="rect">
            <a:avLst/>
          </a:prstGeom>
          <a:solidFill>
            <a:srgbClr val="003366"/>
          </a:solidFill>
          <a:ln w="38100">
            <a:solidFill>
              <a:srgbClr val="FFD70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321040" y="283906"/>
            <a:ext cx="3749040" cy="777240"/>
          </a:xfrm>
          <a:prstGeom prst="rect">
            <a:avLst/>
          </a:prstGeom>
          <a:solidFill>
            <a:srgbClr val="FFD700"/>
          </a:solidFill>
          <a:ln w="12700">
            <a:solidFill>
              <a:srgbClr val="FFD7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21040" y="274320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01F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AGGREGATE</a:t>
            </a:r>
            <a:endParaRPr lang="en-US" sz="4400" dirty="0"/>
          </a:p>
        </p:txBody>
      </p:sp>
      <p:sp>
        <p:nvSpPr>
          <p:cNvPr id="17" name="Text 15"/>
          <p:cNvSpPr/>
          <p:nvPr/>
        </p:nvSpPr>
        <p:spPr>
          <a:xfrm>
            <a:off x="8321040" y="1010265"/>
            <a:ext cx="3566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4800" dirty="0"/>
          </a:p>
        </p:txBody>
      </p:sp>
      <p:sp>
        <p:nvSpPr>
          <p:cNvPr id="18" name="Text 16"/>
          <p:cNvSpPr/>
          <p:nvPr/>
        </p:nvSpPr>
        <p:spPr>
          <a:xfrm>
            <a:off x="8366760" y="1730355"/>
            <a:ext cx="3749040" cy="4167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Standard Shared vocabulary-Protocols</a:t>
            </a:r>
          </a:p>
          <a:p>
            <a:pPr marL="0" indent="0">
              <a:buNone/>
            </a:pP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*Need Minimum Documentation For Standards in ALL cases </a:t>
            </a:r>
          </a:p>
          <a:p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*Every encounter is a unit of evidence production.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 17"/>
          <p:cNvSpPr/>
          <p:nvPr/>
        </p:nvSpPr>
        <p:spPr>
          <a:xfrm>
            <a:off x="274320" y="6044626"/>
            <a:ext cx="11612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8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Content-Response Ability              </a:t>
            </a:r>
            <a:r>
              <a:rPr lang="en-US" sz="4000" b="1" dirty="0">
                <a:solidFill>
                  <a:srgbClr val="00B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       </a:t>
            </a:r>
            <a:r>
              <a:rPr lang="en-US" sz="2800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Robert W. Alexander, MD, FICS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 18"/>
          <p:cNvSpPr/>
          <p:nvPr/>
        </p:nvSpPr>
        <p:spPr>
          <a:xfrm>
            <a:off x="457200" y="521208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1518232" y="6492240"/>
            <a:ext cx="5518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SUMMARY</a:t>
            </a:r>
            <a:endParaRPr lang="en-US" sz="5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11247120" cy="4572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00584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40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Argument: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274320" y="1607058"/>
            <a:ext cx="11700562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Clinicians routinely deploy tSVF + HD-PRP with therapeutic intent — yet in the majority of cases, neither the dose administered nor the biological quality of that dose is recognized nor documented !!</a:t>
            </a:r>
            <a:endParaRPr lang="en-US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hape 4"/>
          <p:cNvSpPr/>
          <p:nvPr/>
        </p:nvSpPr>
        <p:spPr>
          <a:xfrm>
            <a:off x="457200" y="3223260"/>
            <a:ext cx="11247120" cy="77724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62838" y="3035808"/>
            <a:ext cx="1181204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1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Without quantified doses, a documented outcome is merely </a:t>
            </a:r>
            <a:r>
              <a:rPr lang="en-US" sz="3200" b="1" u="sng" dirty="0">
                <a:solidFill>
                  <a:srgbClr val="001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anecdotal</a:t>
            </a:r>
            <a:r>
              <a:rPr lang="en-US" sz="3200" b="1" u="sng" dirty="0">
                <a:solidFill>
                  <a:srgbClr val="001F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800" u="sng" dirty="0"/>
          </a:p>
        </p:txBody>
      </p:sp>
      <p:sp>
        <p:nvSpPr>
          <p:cNvPr id="8" name="Text 6"/>
          <p:cNvSpPr/>
          <p:nvPr/>
        </p:nvSpPr>
        <p:spPr>
          <a:xfrm>
            <a:off x="162838" y="4297680"/>
            <a:ext cx="11907242" cy="1664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Point-of-care cytometry ability paired with a purpose-built centrifuge platform can close this gap — transforming everyday Biocellular/Orthobiologic procedures into </a:t>
            </a:r>
            <a:r>
              <a:rPr lang="en-US" sz="32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reproducible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32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content-tracked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clinical encounters.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7"/>
          <p:cNvSpPr/>
          <p:nvPr/>
        </p:nvSpPr>
        <p:spPr>
          <a:xfrm>
            <a:off x="274320" y="6259068"/>
            <a:ext cx="11612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B8C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Medicine | Point-of-Care Standardization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8"/>
          <p:cNvSpPr/>
          <p:nvPr/>
        </p:nvSpPr>
        <p:spPr>
          <a:xfrm>
            <a:off x="1170432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646465-8179-59FF-9F94-86246D96E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788409CF-2830-0928-F172-AED2B2A7B39F}"/>
              </a:ext>
            </a:extLst>
          </p:cNvPr>
          <p:cNvSpPr/>
          <p:nvPr/>
        </p:nvSpPr>
        <p:spPr>
          <a:xfrm>
            <a:off x="-274320" y="91440"/>
            <a:ext cx="12161520" cy="10972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C401B3C-7EE0-350E-6D5B-66D525099BD8}"/>
              </a:ext>
            </a:extLst>
          </p:cNvPr>
          <p:cNvSpPr/>
          <p:nvPr/>
        </p:nvSpPr>
        <p:spPr>
          <a:xfrm>
            <a:off x="-216569" y="182880"/>
            <a:ext cx="12352421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SAMPLE DOCUMENTATION FORM: </a:t>
            </a:r>
            <a:endParaRPr lang="en-US" sz="5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BB18B0E-B6EE-B3C9-9AFF-85E7DE04259F}"/>
              </a:ext>
            </a:extLst>
          </p:cNvPr>
          <p:cNvSpPr/>
          <p:nvPr/>
        </p:nvSpPr>
        <p:spPr>
          <a:xfrm>
            <a:off x="274320" y="1280160"/>
            <a:ext cx="11795760" cy="45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E2D3EDB-9F39-6400-F21A-A2765239BEEA}"/>
              </a:ext>
            </a:extLst>
          </p:cNvPr>
          <p:cNvSpPr/>
          <p:nvPr/>
        </p:nvSpPr>
        <p:spPr>
          <a:xfrm>
            <a:off x="457200" y="2423160"/>
            <a:ext cx="11247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30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A7AF2090-D791-D44F-8824-0F214652F6EA}"/>
              </a:ext>
            </a:extLst>
          </p:cNvPr>
          <p:cNvSpPr/>
          <p:nvPr/>
        </p:nvSpPr>
        <p:spPr>
          <a:xfrm>
            <a:off x="411860" y="1279378"/>
            <a:ext cx="11247120" cy="5064853"/>
          </a:xfrm>
          <a:prstGeom prst="rect">
            <a:avLst/>
          </a:prstGeom>
          <a:solidFill>
            <a:srgbClr val="003366"/>
          </a:solidFill>
          <a:ln w="38100">
            <a:solidFill>
              <a:srgbClr val="00BFA5"/>
            </a:solidFill>
            <a:prstDash val="solid"/>
          </a:ln>
        </p:spPr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4A002785-12FC-731E-D6A9-34AEE5C46CE3}"/>
              </a:ext>
            </a:extLst>
          </p:cNvPr>
          <p:cNvSpPr/>
          <p:nvPr/>
        </p:nvSpPr>
        <p:spPr>
          <a:xfrm>
            <a:off x="640080" y="361188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D554B8B0-62BE-CE1D-E297-80A024371AC0}"/>
              </a:ext>
            </a:extLst>
          </p:cNvPr>
          <p:cNvSpPr/>
          <p:nvPr/>
        </p:nvSpPr>
        <p:spPr>
          <a:xfrm>
            <a:off x="640080" y="420624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68C7DBEC-0161-A6FB-2924-0E77B4E47D23}"/>
              </a:ext>
            </a:extLst>
          </p:cNvPr>
          <p:cNvSpPr/>
          <p:nvPr/>
        </p:nvSpPr>
        <p:spPr>
          <a:xfrm flipV="1">
            <a:off x="274320" y="6492239"/>
            <a:ext cx="11612880" cy="2673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D6D88B19-B59A-EDFA-7F34-1C3FB32BCEA1}"/>
              </a:ext>
            </a:extLst>
          </p:cNvPr>
          <p:cNvSpPr/>
          <p:nvPr/>
        </p:nvSpPr>
        <p:spPr>
          <a:xfrm>
            <a:off x="11357811" y="6492240"/>
            <a:ext cx="71226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600" dirty="0"/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CE71B327-9F2A-D95F-CF97-C3DE3A2BB5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9193368"/>
              </p:ext>
            </p:extLst>
          </p:nvPr>
        </p:nvGraphicFramePr>
        <p:xfrm>
          <a:off x="3394076" y="1062443"/>
          <a:ext cx="4297642" cy="5107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6872357" imgH="8168190" progId="Word.Document.12">
                  <p:embed/>
                </p:oleObj>
              </mc:Choice>
              <mc:Fallback>
                <p:oleObj name="Document" r:id="rId3" imgW="6872357" imgH="81681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94076" y="1062443"/>
                        <a:ext cx="4297642" cy="5107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7B584AAC-6C5D-B7DB-3700-46ED446403D2}"/>
              </a:ext>
            </a:extLst>
          </p:cNvPr>
          <p:cNvSpPr txBox="1"/>
          <p:nvPr/>
        </p:nvSpPr>
        <p:spPr>
          <a:xfrm>
            <a:off x="533020" y="1490900"/>
            <a:ext cx="286105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Patient 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Platelet Kit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 Harvested, Cannula, Openings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cSVF Total Content Count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Live/Dead Count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Date Procedure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Platelet Baseline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Comp Graft </a:t>
            </a:r>
            <a:r>
              <a:rPr lang="en-US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(cc)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B576C8-53DF-A548-2652-B7BBBA47A928}"/>
              </a:ext>
            </a:extLst>
          </p:cNvPr>
          <p:cNvSpPr txBox="1"/>
          <p:nvPr/>
        </p:nvSpPr>
        <p:spPr>
          <a:xfrm>
            <a:off x="7947614" y="1490900"/>
            <a:ext cx="350081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Viability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Follow Up Exam Date.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 Areas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Platelet Concentrate Total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Volume Test (cSVF in cc)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Average Cell Diameter Microns - Size)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Clinical Note:  (Drag/Drop)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 Notes (3 Available)</a:t>
            </a:r>
          </a:p>
        </p:txBody>
      </p:sp>
    </p:spTree>
    <p:extLst>
      <p:ext uri="{BB962C8B-B14F-4D97-AF65-F5344CB8AC3E}">
        <p14:creationId xmlns:p14="http://schemas.microsoft.com/office/powerpoint/2010/main" val="1279213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0A4926-362C-CB16-1059-3B71983B9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6B1B904-C448-4298-99B2-77C6137C5163}"/>
              </a:ext>
            </a:extLst>
          </p:cNvPr>
          <p:cNvSpPr/>
          <p:nvPr/>
        </p:nvSpPr>
        <p:spPr>
          <a:xfrm>
            <a:off x="0" y="0"/>
            <a:ext cx="12161520" cy="9144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3DF4251-79C2-884D-0FEE-8EE5E2EFFBB0}"/>
              </a:ext>
            </a:extLst>
          </p:cNvPr>
          <p:cNvSpPr/>
          <p:nvPr/>
        </p:nvSpPr>
        <p:spPr>
          <a:xfrm>
            <a:off x="0" y="6766560"/>
            <a:ext cx="12161520" cy="9144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54D8532F-D2A2-5019-1DCE-845A0B4A6E8B}"/>
              </a:ext>
            </a:extLst>
          </p:cNvPr>
          <p:cNvSpPr/>
          <p:nvPr/>
        </p:nvSpPr>
        <p:spPr>
          <a:xfrm>
            <a:off x="-280737" y="365760"/>
            <a:ext cx="12601073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kern="0" spc="600" dirty="0">
                <a:solidFill>
                  <a:srgbClr val="00B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ACADEMY REGENERATIVE THERAPIES  &amp; SCIENCE</a:t>
            </a:r>
            <a:endParaRPr lang="en-US" sz="32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43EC8EDF-92EB-3550-3A7F-D5A844198441}"/>
              </a:ext>
            </a:extLst>
          </p:cNvPr>
          <p:cNvSpPr/>
          <p:nvPr/>
        </p:nvSpPr>
        <p:spPr>
          <a:xfrm>
            <a:off x="0" y="466057"/>
            <a:ext cx="121615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400" b="1" dirty="0">
              <a:solidFill>
                <a:srgbClr val="00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US" sz="4400" b="1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ARTS SUMMIT  </a:t>
            </a:r>
            <a:r>
              <a:rPr lang="en-US" sz="44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2026         *        THANK YOU !!</a:t>
            </a:r>
            <a:endParaRPr lang="en-US" sz="4400" dirty="0">
              <a:solidFill>
                <a:srgbClr val="00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1DA3CD9C-FB68-ADCE-808A-2A22A4372441}"/>
              </a:ext>
            </a:extLst>
          </p:cNvPr>
          <p:cNvSpPr/>
          <p:nvPr/>
        </p:nvSpPr>
        <p:spPr>
          <a:xfrm>
            <a:off x="1748590" y="1966273"/>
            <a:ext cx="8503920" cy="4572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7B134D9-B5F6-F532-E71F-FD306040D4F1}"/>
              </a:ext>
            </a:extLst>
          </p:cNvPr>
          <p:cNvSpPr/>
          <p:nvPr/>
        </p:nvSpPr>
        <p:spPr>
          <a:xfrm>
            <a:off x="457200" y="2697480"/>
            <a:ext cx="112471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08FAF0DF-A682-D918-04EC-C8B557CDEFBD}"/>
              </a:ext>
            </a:extLst>
          </p:cNvPr>
          <p:cNvSpPr/>
          <p:nvPr/>
        </p:nvSpPr>
        <p:spPr>
          <a:xfrm>
            <a:off x="640080" y="3777358"/>
            <a:ext cx="11247120" cy="22405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B8C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Robert W. Alexander,</a:t>
            </a:r>
            <a:r>
              <a:rPr lang="en-US" sz="4400" b="1" dirty="0">
                <a:solidFill>
                  <a:srgbClr val="B8C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400" dirty="0">
                <a:solidFill>
                  <a:srgbClr val="B8C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MD, FICS </a:t>
            </a:r>
          </a:p>
          <a:p>
            <a:pPr marL="0" indent="0" algn="ctr">
              <a:buNone/>
            </a:pPr>
            <a:endParaRPr lang="en-US" sz="2000" dirty="0">
              <a:solidFill>
                <a:srgbClr val="B8C8D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US" sz="20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Contact Information: </a:t>
            </a:r>
          </a:p>
          <a:p>
            <a:pPr marL="0" indent="0" algn="ctr">
              <a:buNone/>
            </a:pPr>
            <a:r>
              <a:rPr lang="en-US" sz="36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Email:  </a:t>
            </a: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rgvclinic@gmail.com</a:t>
            </a: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endParaRPr lang="en-US" sz="3600" dirty="0">
              <a:solidFill>
                <a:srgbClr val="FFFF0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Phone:  406-375-5451  or 406-777-4477 </a:t>
            </a:r>
          </a:p>
          <a:p>
            <a:pPr marL="0" indent="0" algn="ctr">
              <a:buNone/>
            </a:pPr>
            <a:r>
              <a:rPr lang="en-US" sz="36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FAX:  866-766-5458</a:t>
            </a:r>
          </a:p>
          <a:p>
            <a:pPr algn="ctr"/>
            <a:r>
              <a:rPr lang="en-US" sz="38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For </a:t>
            </a:r>
            <a:r>
              <a:rPr lang="en-US" sz="38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Every</a:t>
            </a:r>
            <a:r>
              <a:rPr lang="en-US" sz="38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practitioner who wishes to understand:</a:t>
            </a:r>
            <a:endParaRPr lang="en-US" sz="3800" dirty="0">
              <a:solidFill>
                <a:srgbClr val="00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3800" dirty="0">
              <a:solidFill>
                <a:srgbClr val="B8C8D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endParaRPr lang="en-US" sz="3800" dirty="0">
              <a:solidFill>
                <a:srgbClr val="B8C8D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endParaRPr lang="en-US" sz="3800" dirty="0">
              <a:solidFill>
                <a:srgbClr val="B8C8D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5AEFA51-8DB5-C9F7-C0D0-1911BDDD8FDE}"/>
              </a:ext>
            </a:extLst>
          </p:cNvPr>
          <p:cNvSpPr/>
          <p:nvPr/>
        </p:nvSpPr>
        <p:spPr>
          <a:xfrm>
            <a:off x="487680" y="4526593"/>
            <a:ext cx="112471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34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06119DAE-1F32-9D81-9730-586011197889}"/>
              </a:ext>
            </a:extLst>
          </p:cNvPr>
          <p:cNvSpPr/>
          <p:nvPr/>
        </p:nvSpPr>
        <p:spPr>
          <a:xfrm>
            <a:off x="-168442" y="5749980"/>
            <a:ext cx="12161520" cy="102460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INITIATE</a:t>
            </a:r>
            <a:r>
              <a:rPr lang="en-US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the </a:t>
            </a:r>
            <a:r>
              <a:rPr lang="en-US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EVIDENCE! </a:t>
            </a:r>
            <a:endParaRPr lang="en-US" sz="28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2C326657-4436-AC3B-76CE-698AB9E117C9}"/>
              </a:ext>
            </a:extLst>
          </p:cNvPr>
          <p:cNvSpPr/>
          <p:nvPr/>
        </p:nvSpPr>
        <p:spPr>
          <a:xfrm>
            <a:off x="11535878" y="6492240"/>
            <a:ext cx="53420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38286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Key Themes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11247120" cy="4572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143000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B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68680" y="1143000"/>
            <a:ext cx="4114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The Vocabulary Problem </a:t>
            </a:r>
            <a:endParaRPr 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4"/>
          <p:cNvSpPr/>
          <p:nvPr/>
        </p:nvSpPr>
        <p:spPr>
          <a:xfrm>
            <a:off x="5029200" y="1143000"/>
            <a:ext cx="6675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Imprecise terminology undermines peer communication and patient consent</a:t>
            </a:r>
            <a:endParaRPr 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 5"/>
          <p:cNvSpPr/>
          <p:nvPr/>
        </p:nvSpPr>
        <p:spPr>
          <a:xfrm>
            <a:off x="365760" y="1993392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B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II.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952500" y="1993392"/>
            <a:ext cx="4114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Standards Much Needed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7"/>
          <p:cNvSpPr/>
          <p:nvPr/>
        </p:nvSpPr>
        <p:spPr>
          <a:xfrm>
            <a:off x="5151120" y="1977390"/>
            <a:ext cx="6675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r>
              <a:rPr lang="en-US" sz="28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WHAT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”</a:t>
            </a:r>
            <a:r>
              <a:rPr lang="en-US" sz="2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should be measured in uses of         tSVF + HD-PRP, and the “</a:t>
            </a:r>
            <a:r>
              <a:rPr lang="en-US" sz="26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WHY</a:t>
            </a:r>
            <a:r>
              <a:rPr lang="en-US" sz="2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” Values</a:t>
            </a:r>
            <a:endParaRPr 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8"/>
          <p:cNvSpPr/>
          <p:nvPr/>
        </p:nvSpPr>
        <p:spPr>
          <a:xfrm>
            <a:off x="365760" y="2843784"/>
            <a:ext cx="6739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B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III.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977030" y="2843784"/>
            <a:ext cx="4114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r>
              <a:rPr lang="en-US" sz="28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New” Small Heated    </a:t>
            </a:r>
            <a:r>
              <a:rPr lang="en-US" sz="26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Centrifuge  Platform</a:t>
            </a:r>
            <a:endParaRPr 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10"/>
          <p:cNvSpPr/>
          <p:nvPr/>
        </p:nvSpPr>
        <p:spPr>
          <a:xfrm>
            <a:off x="5029200" y="2843784"/>
            <a:ext cx="6675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As output device to help with </a:t>
            </a:r>
            <a:r>
              <a:rPr lang="en-US" sz="2600" i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content</a:t>
            </a:r>
            <a:r>
              <a:rPr lang="en-US" sz="26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measure</a:t>
            </a:r>
            <a:endParaRPr lang="en-US" sz="2600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 11"/>
          <p:cNvSpPr/>
          <p:nvPr/>
        </p:nvSpPr>
        <p:spPr>
          <a:xfrm>
            <a:off x="365760" y="3694176"/>
            <a:ext cx="6739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B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932046" y="3648456"/>
            <a:ext cx="4114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Content–Response Values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 13"/>
          <p:cNvSpPr/>
          <p:nvPr/>
        </p:nvSpPr>
        <p:spPr>
          <a:xfrm>
            <a:off x="5029200" y="3694176"/>
            <a:ext cx="6675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Goal &amp; The foundational scientific requirement for any therapy</a:t>
            </a:r>
            <a:endParaRPr 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 14"/>
          <p:cNvSpPr/>
          <p:nvPr/>
        </p:nvSpPr>
        <p:spPr>
          <a:xfrm>
            <a:off x="365760" y="454456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B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V.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868680" y="4544568"/>
            <a:ext cx="4114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40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8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Practical Framework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 16"/>
          <p:cNvSpPr/>
          <p:nvPr/>
        </p:nvSpPr>
        <p:spPr>
          <a:xfrm>
            <a:off x="5029200" y="4544568"/>
            <a:ext cx="6675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Transitioning from </a:t>
            </a:r>
            <a:r>
              <a:rPr lang="en-US" sz="26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“Anecdote to Documented </a:t>
            </a:r>
          </a:p>
          <a:p>
            <a:pPr marL="0" indent="0">
              <a:buNone/>
            </a:pPr>
            <a:r>
              <a:rPr lang="en-US" sz="26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Evidence”</a:t>
            </a:r>
            <a:endParaRPr lang="en-US" sz="2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 17"/>
          <p:cNvSpPr/>
          <p:nvPr/>
        </p:nvSpPr>
        <p:spPr>
          <a:xfrm>
            <a:off x="365760" y="5394960"/>
            <a:ext cx="6739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B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VI.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1041297" y="5364721"/>
            <a:ext cx="4114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Field Implications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 19"/>
          <p:cNvSpPr/>
          <p:nvPr/>
        </p:nvSpPr>
        <p:spPr>
          <a:xfrm>
            <a:off x="5029200" y="5394960"/>
            <a:ext cx="6675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Aggregate clinical data as a complementary evidence base for </a:t>
            </a:r>
            <a:r>
              <a:rPr lang="en-US" sz="26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OUTCOME ANALYSIS</a:t>
            </a:r>
            <a:endParaRPr lang="en-US" sz="2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 20"/>
          <p:cNvSpPr/>
          <p:nvPr/>
        </p:nvSpPr>
        <p:spPr>
          <a:xfrm>
            <a:off x="-535806" y="6309360"/>
            <a:ext cx="11612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B8C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Medicine | Point-of-Care Standardization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 21"/>
          <p:cNvSpPr/>
          <p:nvPr/>
        </p:nvSpPr>
        <p:spPr>
          <a:xfrm>
            <a:off x="1170432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74320" y="91440"/>
            <a:ext cx="12161520" cy="10972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0480" y="182880"/>
            <a:ext cx="1216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I.  THE VOCABULARY PROBLEM</a:t>
            </a:r>
            <a:endParaRPr lang="en-US" sz="5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2"/>
          <p:cNvSpPr/>
          <p:nvPr/>
        </p:nvSpPr>
        <p:spPr>
          <a:xfrm>
            <a:off x="128337" y="1280160"/>
            <a:ext cx="11941743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Medicine suffers terminology deficits that undermines peer communication and patient consenting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2423160"/>
            <a:ext cx="11247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Many Terms: "stem cells," "SVF," "PRP,“ "stromal cells,“, “micronized”, “NanoFat”, SNIF, etc. are often used interchangeably and imprecisely.</a:t>
            </a:r>
            <a:endParaRPr lang="en-US" sz="3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hape 4"/>
          <p:cNvSpPr/>
          <p:nvPr/>
        </p:nvSpPr>
        <p:spPr>
          <a:xfrm>
            <a:off x="457200" y="3520440"/>
            <a:ext cx="11247120" cy="2286000"/>
          </a:xfrm>
          <a:prstGeom prst="rect">
            <a:avLst/>
          </a:prstGeom>
          <a:solidFill>
            <a:srgbClr val="003366"/>
          </a:solidFill>
          <a:ln w="38100">
            <a:solidFill>
              <a:srgbClr val="00BFA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361188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kern="0" spc="400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FOUNDATIONAL PRINCIPLE: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6"/>
          <p:cNvSpPr/>
          <p:nvPr/>
        </p:nvSpPr>
        <p:spPr>
          <a:xfrm>
            <a:off x="640080" y="420624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 treatment cannot be said to have worked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36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if</a:t>
            </a: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the treatment itself was </a:t>
            </a:r>
            <a:r>
              <a:rPr lang="en-US" sz="36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never defined</a:t>
            </a: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7"/>
          <p:cNvSpPr/>
          <p:nvPr/>
        </p:nvSpPr>
        <p:spPr>
          <a:xfrm>
            <a:off x="274320" y="6217920"/>
            <a:ext cx="11612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Medicine | Point-of-Care Standardization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8"/>
          <p:cNvSpPr/>
          <p:nvPr/>
        </p:nvSpPr>
        <p:spPr>
          <a:xfrm>
            <a:off x="1170432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5355"/>
            <a:ext cx="1219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Precise Definitions vs. Common Misuse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34731"/>
              </p:ext>
            </p:extLst>
          </p:nvPr>
        </p:nvGraphicFramePr>
        <p:xfrm>
          <a:off x="182880" y="578043"/>
          <a:ext cx="11612880" cy="6248400"/>
        </p:xfrm>
        <a:graphic>
          <a:graphicData uri="http://schemas.openxmlformats.org/drawingml/2006/table">
            <a:tbl>
              <a:tblPr/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46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01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i="1" u="sng" dirty="0">
                          <a:solidFill>
                            <a:srgbClr val="00BFA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</a:t>
                      </a:r>
                      <a:endParaRPr lang="en-US" sz="2800" i="1" u="sng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A6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b="1" i="1" dirty="0">
                          <a:solidFill>
                            <a:srgbClr val="00BFA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   </a:t>
                      </a:r>
                      <a:r>
                        <a:rPr lang="en-US" sz="2800" b="1" i="1" u="sng" dirty="0">
                          <a:solidFill>
                            <a:srgbClr val="00BFA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PRECISE DEFINITION</a:t>
                      </a:r>
                      <a:endParaRPr lang="en-US" sz="2800" i="1" u="sng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A6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b="1" dirty="0">
                          <a:solidFill>
                            <a:srgbClr val="00BFA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     </a:t>
                      </a:r>
                      <a:r>
                        <a:rPr lang="en-US" sz="2800" b="1" i="1" u="sng" dirty="0">
                          <a:solidFill>
                            <a:srgbClr val="00BFA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COMMON MISUSE</a:t>
                      </a:r>
                      <a:endParaRPr lang="en-US" sz="2800" i="1" u="sng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A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40E0D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tSVF </a:t>
                      </a:r>
                      <a:r>
                        <a:rPr lang="en-US" sz="1800" b="1" dirty="0">
                          <a:solidFill>
                            <a:srgbClr val="40E0D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</a:t>
                      </a:r>
                      <a:r>
                        <a:rPr lang="en-US" sz="2400" b="1" dirty="0">
                          <a:solidFill>
                            <a:srgbClr val="40E0D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raw)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Heterogeneous cell-matrix from microcannula ATC; includes stromal, endothelial, immune, and progenitor cells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Can be Confused with pure MSC preparations; used synonymously with tSVF</a:t>
                      </a:r>
                      <a:endParaRPr lang="en-US" sz="20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40E0D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tSVF</a:t>
                      </a:r>
                      <a:endParaRPr lang="en-US" sz="2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Living,  tSVF with ability to show viability, total cell count, and size distribution  testing tSVF)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Often </a:t>
                      </a:r>
                      <a:r>
                        <a:rPr lang="en-US" sz="2000" b="1" dirty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assumed</a:t>
                      </a:r>
                      <a:r>
                        <a:rPr lang="en-US" sz="2000" dirty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without measurements; "SVF" used when viability is unknown</a:t>
                      </a:r>
                      <a:endParaRPr lang="en-US" sz="20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40E0D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HD-PRP</a:t>
                      </a:r>
                      <a:endParaRPr lang="en-US" sz="2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Platelet-rich plasma documented concentration ≥4× whole-blood baseline, confirmed by basic hemocytometry (baseline/concentration)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Often MARKETING TERM applied without measurement; concentration rarely specified</a:t>
                      </a:r>
                      <a:endParaRPr lang="en-US" sz="20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40E0D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CONTENT</a:t>
                      </a:r>
                      <a:endParaRPr lang="en-US" sz="2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 viable nucleated cells (or platelets) delivered by U/S to target tissue, with size and viability characterized (by </a:t>
                      </a:r>
                      <a:r>
                        <a:rPr lang="en-US" sz="2000" u="sng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testing </a:t>
                      </a:r>
                      <a:r>
                        <a:rPr lang="en-US" sz="2000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of cSVF sample)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"A syringe of SVF" — OR- some volume without knowing actual biological content</a:t>
                      </a:r>
                      <a:endParaRPr lang="en-US" sz="20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40E0D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Viability</a:t>
                      </a:r>
                      <a:endParaRPr lang="en-US" sz="2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% cells with intact membranes, shown by flow cytometry or fluorescent labeling at time of deployment, Cell counters may work + manual.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900" dirty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Assumed adequate; rarely tested in office settings; Flow Cytometry, FL Cell Counting</a:t>
                      </a:r>
                      <a:endParaRPr lang="en-US" sz="19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40E0D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Response</a:t>
                      </a:r>
                      <a:endParaRPr lang="en-US" sz="2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quantified, pre-specified outcome measure recorded at a defined time interval Post-Tx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900" dirty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Patient report of feeling better; VAS scores without baseline; No DOCUMENTATION</a:t>
                      </a:r>
                      <a:endParaRPr lang="en-US" sz="19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274320" y="6492240"/>
            <a:ext cx="11612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1170432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972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0480" y="182880"/>
            <a:ext cx="12131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II.  STANDARDS — tSVF Quantitively Measured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The clinically actionable minimum for tSVF &amp; HD-PRP  is: a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201168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Relatively Simple Parameters:</a:t>
            </a:r>
            <a:endParaRPr lang="en-US" sz="4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4"/>
          <p:cNvSpPr/>
          <p:nvPr/>
        </p:nvSpPr>
        <p:spPr>
          <a:xfrm>
            <a:off x="213360" y="2954890"/>
            <a:ext cx="11521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1.  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Measure Numbers, Viability, Size in SAME-DAY clinical procedures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hape 5"/>
          <p:cNvSpPr/>
          <p:nvPr/>
        </p:nvSpPr>
        <p:spPr>
          <a:xfrm>
            <a:off x="95198" y="3732130"/>
            <a:ext cx="11521440" cy="1828800"/>
          </a:xfrm>
          <a:prstGeom prst="rect">
            <a:avLst/>
          </a:prstGeom>
          <a:solidFill>
            <a:srgbClr val="003366"/>
          </a:solidFill>
          <a:ln w="25400">
            <a:solidFill>
              <a:srgbClr val="00BFA5"/>
            </a:solidFill>
            <a:prstDash val="solid"/>
          </a:ln>
        </p:spPr>
        <p:txBody>
          <a:bodyPr/>
          <a:lstStyle/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US" sz="3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Measure the BASELINE Platelets </a:t>
            </a:r>
            <a:r>
              <a:rPr lang="en-US" sz="3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Simple Hemocytometer</a:t>
            </a:r>
          </a:p>
          <a:p>
            <a:r>
              <a:rPr lang="en-US" sz="3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3.  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Measure The Concentration of Platelets </a:t>
            </a:r>
            <a:r>
              <a:rPr lang="en-US" sz="3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Achieved</a:t>
            </a:r>
          </a:p>
          <a:p>
            <a:r>
              <a:rPr lang="en-US" sz="3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4.  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RECORD In Every Patient’s Chart &amp; Examine Outcomes</a:t>
            </a:r>
          </a:p>
          <a:p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57200" y="3611880"/>
            <a:ext cx="11247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731520" y="4526280"/>
            <a:ext cx="10972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274320" y="6309360"/>
            <a:ext cx="11612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Medicine | Point-of-Care Standardization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 9"/>
          <p:cNvSpPr/>
          <p:nvPr/>
        </p:nvSpPr>
        <p:spPr>
          <a:xfrm>
            <a:off x="1170432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1" y="182880"/>
            <a:ext cx="12135853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Clinically Actionable Minimums for tSVF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849954"/>
            <a:ext cx="11430000" cy="4572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005840"/>
            <a:ext cx="3749040" cy="5486400"/>
          </a:xfrm>
          <a:prstGeom prst="rect">
            <a:avLst/>
          </a:prstGeom>
          <a:solidFill>
            <a:srgbClr val="003366"/>
          </a:solidFill>
          <a:ln w="25400">
            <a:solidFill>
              <a:srgbClr val="00BFA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143000"/>
            <a:ext cx="822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#1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365760" y="178308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u="sng" dirty="0">
                <a:solidFill>
                  <a:srgbClr val="40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VIABILITY tSVF</a:t>
            </a:r>
            <a:endParaRPr lang="en-US" sz="3200" u="sng" dirty="0"/>
          </a:p>
        </p:txBody>
      </p:sp>
      <p:sp>
        <p:nvSpPr>
          <p:cNvPr id="7" name="Text 5"/>
          <p:cNvSpPr/>
          <p:nvPr/>
        </p:nvSpPr>
        <p:spPr>
          <a:xfrm>
            <a:off x="365760" y="2286000"/>
            <a:ext cx="3566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% viable nucleated cells at time of injection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3108960"/>
            <a:ext cx="3566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Target:  ≥ 90% In Fresh tSVF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365760" y="3566160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Method:   FL Counters; BASIC Flow Cytometers</a:t>
            </a:r>
            <a:endParaRPr lang="en-US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8"/>
          <p:cNvSpPr/>
          <p:nvPr/>
        </p:nvSpPr>
        <p:spPr>
          <a:xfrm>
            <a:off x="320040" y="4430706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matters?: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365760" y="4480560"/>
            <a:ext cx="35661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Ensures only living, functional cells are counted toward </a:t>
            </a:r>
            <a:r>
              <a:rPr lang="en-US" sz="24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known</a:t>
            </a: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Therapeutic Content</a:t>
            </a:r>
            <a:endParaRPr lang="en-US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251960" y="1005840"/>
            <a:ext cx="3749040" cy="5486400"/>
          </a:xfrm>
          <a:prstGeom prst="rect">
            <a:avLst/>
          </a:prstGeom>
          <a:solidFill>
            <a:srgbClr val="003366"/>
          </a:solidFill>
          <a:ln w="25400">
            <a:solidFill>
              <a:srgbClr val="00BFA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89120" y="1143000"/>
            <a:ext cx="822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#2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4343400" y="178308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u="sng" dirty="0">
                <a:solidFill>
                  <a:srgbClr val="40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COUNT</a:t>
            </a:r>
            <a:endParaRPr lang="en-US" sz="3200" u="sng" dirty="0"/>
          </a:p>
        </p:txBody>
      </p:sp>
      <p:sp>
        <p:nvSpPr>
          <p:cNvPr id="15" name="Text 13"/>
          <p:cNvSpPr/>
          <p:nvPr/>
        </p:nvSpPr>
        <p:spPr>
          <a:xfrm>
            <a:off x="4343400" y="2286000"/>
            <a:ext cx="3566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Absolute nucleated cell number per mL of final preparation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 14"/>
          <p:cNvSpPr/>
          <p:nvPr/>
        </p:nvSpPr>
        <p:spPr>
          <a:xfrm>
            <a:off x="4343400" y="3108960"/>
            <a:ext cx="3566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Target:  Total cells delivered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4343400" y="3566160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Method:  Flow cytometer count × dilution factors; Cell Counters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4343400" y="445770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matters?:</a:t>
            </a:r>
            <a:endParaRPr lang="en-US" sz="3200" dirty="0"/>
          </a:p>
        </p:txBody>
      </p:sp>
      <p:sp>
        <p:nvSpPr>
          <p:cNvPr id="19" name="Text 17"/>
          <p:cNvSpPr/>
          <p:nvPr/>
        </p:nvSpPr>
        <p:spPr>
          <a:xfrm>
            <a:off x="4343400" y="4480560"/>
            <a:ext cx="35661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40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The quantitative content -- Essential for any response from content relationship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Shape 18"/>
          <p:cNvSpPr/>
          <p:nvPr/>
        </p:nvSpPr>
        <p:spPr>
          <a:xfrm>
            <a:off x="8214360" y="1013965"/>
            <a:ext cx="3749040" cy="5486400"/>
          </a:xfrm>
          <a:prstGeom prst="rect">
            <a:avLst/>
          </a:prstGeom>
          <a:solidFill>
            <a:srgbClr val="003366"/>
          </a:solidFill>
          <a:ln w="25400">
            <a:solidFill>
              <a:srgbClr val="00BFA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366760" y="1143000"/>
            <a:ext cx="822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#3</a:t>
            </a:r>
            <a:endParaRPr lang="en-US" sz="3200" dirty="0"/>
          </a:p>
        </p:txBody>
      </p:sp>
      <p:sp>
        <p:nvSpPr>
          <p:cNvPr id="22" name="Text 20"/>
          <p:cNvSpPr/>
          <p:nvPr/>
        </p:nvSpPr>
        <p:spPr>
          <a:xfrm>
            <a:off x="8321040" y="178308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u="sng" dirty="0">
                <a:solidFill>
                  <a:srgbClr val="40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 SIZE PROFILE</a:t>
            </a:r>
            <a:endParaRPr lang="en-US" sz="3200" u="sng" dirty="0"/>
          </a:p>
        </p:txBody>
      </p:sp>
      <p:sp>
        <p:nvSpPr>
          <p:cNvPr id="23" name="Text 21"/>
          <p:cNvSpPr/>
          <p:nvPr/>
        </p:nvSpPr>
        <p:spPr>
          <a:xfrm>
            <a:off x="8321040" y="2286000"/>
            <a:ext cx="3566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Average Mean diameter and distribution (µm)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 22"/>
          <p:cNvSpPr/>
          <p:nvPr/>
        </p:nvSpPr>
        <p:spPr>
          <a:xfrm>
            <a:off x="8321040" y="3108960"/>
            <a:ext cx="3566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Target:  Helps Identifies cell types </a:t>
            </a:r>
            <a:endParaRPr lang="en-US" sz="1900" dirty="0"/>
          </a:p>
        </p:txBody>
      </p:sp>
      <p:sp>
        <p:nvSpPr>
          <p:cNvPr id="25" name="Text 23"/>
          <p:cNvSpPr/>
          <p:nvPr/>
        </p:nvSpPr>
        <p:spPr>
          <a:xfrm>
            <a:off x="8321040" y="3566160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Method:  Relative For Cell Count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26" name="Text 24"/>
          <p:cNvSpPr/>
          <p:nvPr/>
        </p:nvSpPr>
        <p:spPr>
          <a:xfrm>
            <a:off x="8351520" y="4342899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matters?:</a:t>
            </a:r>
            <a:endParaRPr lang="en-US" sz="3200" dirty="0"/>
          </a:p>
        </p:txBody>
      </p:sp>
      <p:sp>
        <p:nvSpPr>
          <p:cNvPr id="27" name="Text 25"/>
          <p:cNvSpPr/>
          <p:nvPr/>
        </p:nvSpPr>
        <p:spPr>
          <a:xfrm>
            <a:off x="8321040" y="4480560"/>
            <a:ext cx="35661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40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Stem/Stromal cells:  4–15 µm. HETEROGENEOUS Population - without defined therapeutic value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 26"/>
          <p:cNvSpPr/>
          <p:nvPr/>
        </p:nvSpPr>
        <p:spPr>
          <a:xfrm>
            <a:off x="274320" y="6492240"/>
            <a:ext cx="11612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Medicine | Point-of-Care Standardization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170432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972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0480" y="182880"/>
            <a:ext cx="1216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II.  STANDARDS — HD-PRP DETERMINATION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2"/>
          <p:cNvSpPr/>
          <p:nvPr/>
        </p:nvSpPr>
        <p:spPr>
          <a:xfrm>
            <a:off x="30480" y="1280160"/>
            <a:ext cx="12161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The </a:t>
            </a:r>
            <a:r>
              <a:rPr lang="en-US" sz="3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Baseline</a:t>
            </a:r>
            <a:r>
              <a:rPr lang="en-US" sz="3800" b="1" dirty="0">
                <a:solidFill>
                  <a:srgbClr val="40E0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Requirement Determined:   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Standard CBC</a:t>
            </a:r>
            <a:endParaRPr lang="en-US" sz="3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457200" y="2560320"/>
            <a:ext cx="11247120" cy="91440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2286938"/>
            <a:ext cx="10972800" cy="13935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1F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HD-Platelet concentration can be expressed relative to</a:t>
            </a:r>
            <a:endParaRPr lang="en-US" sz="3000" dirty="0"/>
          </a:p>
          <a:p>
            <a:pPr marL="0" indent="0" algn="ctr">
              <a:buNone/>
            </a:pPr>
            <a:r>
              <a:rPr lang="en-US" sz="3000" b="1" dirty="0">
                <a:solidFill>
                  <a:srgbClr val="001F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individual patient's whole-blood baseline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365760" y="3887452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NEW Inexpensive Hemocytometer Available 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– </a:t>
            </a:r>
            <a:r>
              <a:rPr lang="en-US" sz="3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r>
              <a:rPr lang="en-US" sz="3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RegeniSTAT</a:t>
            </a:r>
            <a:r>
              <a:rPr lang="en-US" sz="3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”</a:t>
            </a:r>
            <a:endParaRPr lang="en-US" sz="36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7"/>
          <p:cNvSpPr/>
          <p:nvPr/>
        </p:nvSpPr>
        <p:spPr>
          <a:xfrm>
            <a:off x="640080" y="5130661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HD-PRP Threshold:</a:t>
            </a:r>
            <a:endParaRPr lang="en-US" sz="3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8"/>
          <p:cNvSpPr/>
          <p:nvPr/>
        </p:nvSpPr>
        <p:spPr>
          <a:xfrm>
            <a:off x="4754880" y="5188907"/>
            <a:ext cx="7406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D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≥ 4× baseline platelet concentration, confirmed by hemocytometry.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 9"/>
          <p:cNvSpPr/>
          <p:nvPr/>
        </p:nvSpPr>
        <p:spPr>
          <a:xfrm>
            <a:off x="274320" y="6492240"/>
            <a:ext cx="11612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Medicine | Point-of-Care Standardization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10"/>
          <p:cNvSpPr/>
          <p:nvPr/>
        </p:nvSpPr>
        <p:spPr>
          <a:xfrm>
            <a:off x="1170432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82880"/>
            <a:ext cx="1219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0BF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Why Baseline Matters:  A Clinical Example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11430000" cy="45720"/>
          </a:xfrm>
          <a:prstGeom prst="rect">
            <a:avLst/>
          </a:prstGeom>
          <a:solidFill>
            <a:srgbClr val="00BFA5"/>
          </a:solidFill>
          <a:ln w="12700">
            <a:solidFill>
              <a:srgbClr val="00BFA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05156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Post-spin preparation:</a:t>
            </a:r>
            <a:endParaRPr lang="en-US" sz="2800" b="1" dirty="0">
              <a:solidFill>
                <a:srgbClr val="FFC00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5029200" y="105156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3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3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900,000 platelets / µL  - Total </a:t>
            </a:r>
          </a:p>
          <a:p>
            <a:pPr marL="0" indent="0">
              <a:buNone/>
            </a:pPr>
            <a:endParaRPr lang="en-US" sz="3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hape 4"/>
          <p:cNvSpPr/>
          <p:nvPr/>
        </p:nvSpPr>
        <p:spPr>
          <a:xfrm>
            <a:off x="457200" y="1737360"/>
            <a:ext cx="5303520" cy="2926080"/>
          </a:xfrm>
          <a:prstGeom prst="rect">
            <a:avLst/>
          </a:prstGeom>
          <a:solidFill>
            <a:srgbClr val="003366"/>
          </a:solidFill>
          <a:ln w="38100">
            <a:solidFill>
              <a:srgbClr val="00BFA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187452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B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A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594360" y="24231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150,000 / µL Baseline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594360" y="292608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6× concentration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594360" y="3474720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E67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= HD-PRP ✓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Shape 9"/>
          <p:cNvSpPr/>
          <p:nvPr/>
        </p:nvSpPr>
        <p:spPr>
          <a:xfrm>
            <a:off x="6400800" y="1737360"/>
            <a:ext cx="5303520" cy="2926080"/>
          </a:xfrm>
          <a:prstGeom prst="rect">
            <a:avLst/>
          </a:prstGeom>
          <a:solidFill>
            <a:srgbClr val="003366"/>
          </a:solidFill>
          <a:ln w="38100">
            <a:solidFill>
              <a:srgbClr val="FF6B6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37960" y="187452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B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6537960" y="24231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300,000 / µL Baseline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6537960" y="292608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3× concentration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6537960" y="3474720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B7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= </a:t>
            </a:r>
            <a:r>
              <a:rPr lang="en-US" sz="3200" b="1" u="sng" dirty="0">
                <a:solidFill>
                  <a:srgbClr val="FFB7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NOT</a:t>
            </a:r>
            <a:r>
              <a:rPr lang="en-US" sz="3200" b="1" dirty="0">
                <a:solidFill>
                  <a:srgbClr val="FFB7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HD-PRP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623560" y="2834640"/>
            <a:ext cx="914400" cy="914400"/>
          </a:xfrm>
          <a:prstGeom prst="ellipse">
            <a:avLst/>
          </a:prstGeom>
          <a:solidFill>
            <a:srgbClr val="002244"/>
          </a:solidFill>
          <a:ln w="25400">
            <a:solidFill>
              <a:srgbClr val="00BFA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623560" y="297180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457200" y="4800600"/>
            <a:ext cx="11247120" cy="1417320"/>
          </a:xfrm>
          <a:prstGeom prst="rect">
            <a:avLst/>
          </a:prstGeom>
          <a:solidFill>
            <a:srgbClr val="002244"/>
          </a:solidFill>
          <a:ln w="25400">
            <a:solidFill>
              <a:srgbClr val="FF6B6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" y="48920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300" dirty="0">
                <a:solidFill>
                  <a:srgbClr val="FF6B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CLINICAL IMPLICATION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 18"/>
          <p:cNvSpPr/>
          <p:nvPr/>
        </p:nvSpPr>
        <p:spPr>
          <a:xfrm>
            <a:off x="457200" y="5288489"/>
            <a:ext cx="11612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Same centrifuge. Same protocol. Same day. — 2× difference in platelet dose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Without baseline measurement, this Variability is </a:t>
            </a:r>
            <a:r>
              <a:rPr lang="en-US" sz="28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NOT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Visible.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 19"/>
          <p:cNvSpPr/>
          <p:nvPr/>
        </p:nvSpPr>
        <p:spPr>
          <a:xfrm>
            <a:off x="289560" y="6355080"/>
            <a:ext cx="11612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B8C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Medicine | Point-of-Care Standardization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 20"/>
          <p:cNvSpPr/>
          <p:nvPr/>
        </p:nvSpPr>
        <p:spPr>
          <a:xfrm>
            <a:off x="1170432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13008</TotalTime>
  <Words>2037</Words>
  <Application>Microsoft Office PowerPoint</Application>
  <PresentationFormat>Widescreen</PresentationFormat>
  <Paragraphs>337</Paragraphs>
  <Slides>21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Office Theme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Anecdote to Evidence</dc:title>
  <dc:subject>PptxGenJS Presentation</dc:subject>
  <dc:creator>PptxGenJS</dc:creator>
  <cp:lastModifiedBy>Robert Alexander</cp:lastModifiedBy>
  <cp:revision>73</cp:revision>
  <dcterms:created xsi:type="dcterms:W3CDTF">2026-04-18T22:00:57Z</dcterms:created>
  <dcterms:modified xsi:type="dcterms:W3CDTF">2026-07-18T17:18:14Z</dcterms:modified>
</cp:coreProperties>
</file>